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73" r:id="rId5"/>
    <p:sldId id="274" r:id="rId6"/>
    <p:sldId id="289" r:id="rId7"/>
    <p:sldId id="276" r:id="rId8"/>
    <p:sldId id="257" r:id="rId9"/>
    <p:sldId id="259" r:id="rId10"/>
    <p:sldId id="262" r:id="rId11"/>
    <p:sldId id="290" r:id="rId12"/>
    <p:sldId id="282" r:id="rId13"/>
    <p:sldId id="283" r:id="rId14"/>
    <p:sldId id="284" r:id="rId15"/>
    <p:sldId id="288" r:id="rId16"/>
    <p:sldId id="285" r:id="rId17"/>
    <p:sldId id="286" r:id="rId18"/>
    <p:sldId id="287" r:id="rId19"/>
    <p:sldId id="275" r:id="rId20"/>
    <p:sldId id="268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3359"/>
    <a:srgbClr val="1F365C"/>
    <a:srgbClr val="4F81BD"/>
    <a:srgbClr val="A0C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354" autoAdjust="0"/>
  </p:normalViewPr>
  <p:slideViewPr>
    <p:cSldViewPr>
      <p:cViewPr varScale="1">
        <p:scale>
          <a:sx n="65" d="100"/>
          <a:sy n="65" d="100"/>
        </p:scale>
        <p:origin x="2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A8F4-A098-439F-90F1-D832C2787DBB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C83A1-6767-46D6-B240-796C60DB0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5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28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5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174C-8036-9272-68E2-AE7CE8FF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1CDF42-8DA7-13C6-39DB-07A3845DF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73E898-755A-9219-BF7C-2DD8BD7FF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A269D-5663-D5F6-98D4-E38455D2D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53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6E79B-85E0-D341-0E09-609FA178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723760-AE35-DA9B-C0E8-3EB7387F2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CA0131-6C2B-4F8B-B0EF-E8EA2066D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790B2B-95B0-3679-F542-48A14BAC2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05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B985-49E2-69C9-27C1-D0ABEFDB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49218-4244-F0CD-D16C-70B415B61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5069BD-8677-FFCD-3B80-B4073A513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20CFB6-1181-01EE-8CC5-3046BF618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4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3CC4D-150A-9FA2-7C0C-83D53161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473C74-C7D5-CC67-0FB9-6112809F2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2C639F-089E-8D17-E1F7-885C4FFCC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8DB1A8-3FD4-A9D4-FD96-1435822C6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973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AE5F-A6B2-B8D3-68A5-D75A4629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38580D-FAA1-E21A-A7E7-5A67D19E4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657CC7-D734-5B54-4EE8-B79B8B4FE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4234DF-4DDA-6DFD-E99D-F20AE1597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4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0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794" y="600000"/>
            <a:ext cx="16190476" cy="1876190"/>
            <a:chOff x="650794" y="600000"/>
            <a:chExt cx="16190476" cy="18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8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0000" y="1626984"/>
            <a:ext cx="1692063" cy="1692063"/>
            <a:chOff x="7900000" y="1626984"/>
            <a:chExt cx="1692063" cy="1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000" y="1626984"/>
              <a:ext cx="1692063" cy="169206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221765" y="7693628"/>
            <a:ext cx="9048533" cy="904762"/>
            <a:chOff x="4221765" y="7693628"/>
            <a:chExt cx="9048533" cy="9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765" y="7693628"/>
              <a:ext cx="9048533" cy="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3724" y="7846314"/>
            <a:ext cx="1397476" cy="599390"/>
            <a:chOff x="4393724" y="7846314"/>
            <a:chExt cx="2352308" cy="5993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3724" y="7846314"/>
              <a:ext cx="2352308" cy="599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0015" y="1687533"/>
            <a:ext cx="1782308" cy="1782308"/>
            <a:chOff x="7870015" y="1687533"/>
            <a:chExt cx="1782308" cy="17823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0015" y="1687533"/>
              <a:ext cx="1782308" cy="178230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156527" y="7920975"/>
            <a:ext cx="18938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GAN-G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03469" y="7885164"/>
            <a:ext cx="86635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20221044 </a:t>
            </a:r>
            <a:r>
              <a:rPr lang="ko-KR" altLang="en-US" sz="3000" dirty="0" err="1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김내경</a:t>
            </a:r>
            <a:r>
              <a:rPr lang="en-US" altLang="ko-KR" sz="3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,  20231050 </a:t>
            </a:r>
            <a:r>
              <a:rPr lang="en-US" sz="3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김파란하늘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-1872337" y="4292143"/>
            <a:ext cx="2123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A0C0C7"/>
                </a:solidFill>
                <a:latin typeface="Hakgyoansim Jiugae R" pitchFamily="34" charset="0"/>
                <a:cs typeface="Hakgyoansim Jiugae R" pitchFamily="34" charset="0"/>
              </a:rPr>
              <a:t>중간 보고서</a:t>
            </a:r>
            <a:endParaRPr lang="en-US" sz="6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06C01-70C9-7B61-086C-ED9A73EA78AE}"/>
              </a:ext>
            </a:extLst>
          </p:cNvPr>
          <p:cNvSpPr txBox="1"/>
          <p:nvPr/>
        </p:nvSpPr>
        <p:spPr>
          <a:xfrm>
            <a:off x="5605306" y="5770289"/>
            <a:ext cx="707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ko-KR" altLang="en-US" sz="3200" dirty="0" err="1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차전지</a:t>
            </a:r>
            <a:r>
              <a:rPr lang="ko-KR" altLang="en-US" sz="3200" dirty="0">
                <a:effectLst/>
                <a:latin typeface="Dotum" panose="020B0600000101010101" pitchFamily="34" charset="-127"/>
                <a:ea typeface="Dotum" panose="020B0600000101010101" pitchFamily="34" charset="-127"/>
              </a:rPr>
              <a:t> 불량 예측 알고리즘 개발</a:t>
            </a:r>
            <a:r>
              <a:rPr lang="ko-KR" altLang="en-US" sz="3200" dirty="0">
                <a:effectLst/>
                <a:latin typeface="Helvetica" pitchFamily="2" charset="0"/>
                <a:ea typeface="Dotum" panose="020B0600000101010101" pitchFamily="34" charset="-127"/>
              </a:rPr>
              <a:t> </a:t>
            </a:r>
            <a:endParaRPr lang="ko-KR" altLang="en-US" sz="3200" dirty="0"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A5B17-F092-805B-22EE-D630596E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9D11542-AAD6-6B0F-790C-E26662088858}"/>
              </a:ext>
            </a:extLst>
          </p:cNvPr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187213F-B59E-15E0-A563-360182EF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3C74C6C-78C6-58F4-B96C-5395523FC093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E91F3F65-B1B3-D6A0-636D-DE11D35EB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E7D49CD-7F91-318F-0E60-08D986B51488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9FF0494-5DE7-9720-50B7-14BBFBF87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C740D6AF-6946-8351-1ADC-5A992C96EF9B}"/>
              </a:ext>
            </a:extLst>
          </p:cNvPr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A4756AE-28B2-8DC7-3831-1B6675A5557B}"/>
              </a:ext>
            </a:extLst>
          </p:cNvPr>
          <p:cNvGrpSpPr/>
          <p:nvPr/>
        </p:nvGrpSpPr>
        <p:grpSpPr>
          <a:xfrm>
            <a:off x="11945014" y="6280721"/>
            <a:ext cx="513056" cy="666667"/>
            <a:chOff x="12076941" y="6590246"/>
            <a:chExt cx="513056" cy="66666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E401E335-877C-EC27-06FC-3805CF035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DA78ACB4-A77F-6A02-61D6-FEAD51461A30}"/>
              </a:ext>
            </a:extLst>
          </p:cNvPr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현황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578316-0F9F-EF30-36F6-0D8201F34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2256111"/>
            <a:ext cx="8543016" cy="6805245"/>
          </a:xfrm>
          <a:prstGeom prst="rect">
            <a:avLst/>
          </a:prstGeom>
        </p:spPr>
      </p:pic>
      <p:sp>
        <p:nvSpPr>
          <p:cNvPr id="2" name="Object 12">
            <a:extLst>
              <a:ext uri="{FF2B5EF4-FFF2-40B4-BE49-F238E27FC236}">
                <a16:creationId xmlns:a16="http://schemas.microsoft.com/office/drawing/2014/main" id="{ABAA3F50-0202-07E6-768E-E785E0F0AD72}"/>
              </a:ext>
            </a:extLst>
          </p:cNvPr>
          <p:cNvSpPr txBox="1"/>
          <p:nvPr/>
        </p:nvSpPr>
        <p:spPr>
          <a:xfrm>
            <a:off x="6934200" y="9225335"/>
            <a:ext cx="28313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400" b="1" dirty="0"/>
              <a:t>&lt;</a:t>
            </a:r>
            <a:r>
              <a:rPr lang="ko-KR" altLang="en-US" sz="2400" b="1" dirty="0" err="1"/>
              <a:t>전처리</a:t>
            </a:r>
            <a:r>
              <a:rPr lang="ko-KR" altLang="en-US" sz="2400" b="1" dirty="0"/>
              <a:t> 작성 코드</a:t>
            </a:r>
            <a:r>
              <a:rPr lang="en-US" altLang="ko-KR" sz="2400" b="1" dirty="0"/>
              <a:t>&gt;</a:t>
            </a:r>
            <a:r>
              <a:rPr lang="ko-KR" altLang="en-US" sz="2400" b="1" dirty="0"/>
              <a:t>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6979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BFE02-A74E-1879-EEAD-226393406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6FAAF410-7F95-4388-8F0A-283D1164CA6C}"/>
              </a:ext>
            </a:extLst>
          </p:cNvPr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46F6211-9BC3-FE98-B4A0-3DA8032E8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0421CAF-AAFF-5AA7-0F3A-A8DD8E50D922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B54F55A-001B-758E-732C-324CD153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AF459CE-FA44-3FB8-60A3-20758FE36CBF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E1E4B50-0BD4-DFBE-5135-3C8976B9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AF277043-8814-0687-4F7D-9FB97C1F4149}"/>
              </a:ext>
            </a:extLst>
          </p:cNvPr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C417BA9-AF3E-E60F-6952-76BE6C6D7560}"/>
              </a:ext>
            </a:extLst>
          </p:cNvPr>
          <p:cNvGrpSpPr/>
          <p:nvPr/>
        </p:nvGrpSpPr>
        <p:grpSpPr>
          <a:xfrm>
            <a:off x="11945014" y="6280721"/>
            <a:ext cx="513056" cy="666667"/>
            <a:chOff x="12076941" y="6590246"/>
            <a:chExt cx="513056" cy="66666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D3570AAF-9A4C-A2E1-20C9-A7D4B7F1A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4D6D6550-4E71-A197-CF29-D1D8653F1850}"/>
              </a:ext>
            </a:extLst>
          </p:cNvPr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현황</a:t>
            </a:r>
            <a:endParaRPr lang="en-US" dirty="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0DDC0C95-CD54-8B85-0F9F-C3F1D5A12D63}"/>
              </a:ext>
            </a:extLst>
          </p:cNvPr>
          <p:cNvSpPr txBox="1"/>
          <p:nvPr/>
        </p:nvSpPr>
        <p:spPr>
          <a:xfrm>
            <a:off x="1202752" y="4605105"/>
            <a:ext cx="6480035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 err="1"/>
              <a:t>data_only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열 제거</a:t>
            </a:r>
            <a:r>
              <a:rPr lang="en-US" altLang="ko-KR" sz="2400" b="1" dirty="0"/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 err="1"/>
              <a:t>결측치</a:t>
            </a:r>
            <a:r>
              <a:rPr lang="ko-KR" altLang="en-US" sz="2400" b="1" dirty="0"/>
              <a:t> 존재 </a:t>
            </a:r>
            <a:r>
              <a:rPr lang="en-US" altLang="ko-KR" sz="2400" b="1" dirty="0"/>
              <a:t>X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이상치 확인을 위한 기초 통계량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확인결과 이상치 존재 </a:t>
            </a:r>
            <a:r>
              <a:rPr lang="en-US" altLang="ko-KR" sz="2400" b="1" dirty="0"/>
              <a:t>X</a:t>
            </a:r>
          </a:p>
          <a:p>
            <a:pPr algn="just"/>
            <a:r>
              <a:rPr lang="ko-KR" altLang="en-US" sz="2400" b="1" dirty="0"/>
              <a:t>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378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9020-0C05-EDDD-9658-A7140698B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681ABCF-DE39-2840-ED26-3ECD40166DE4}"/>
              </a:ext>
            </a:extLst>
          </p:cNvPr>
          <p:cNvGrpSpPr/>
          <p:nvPr/>
        </p:nvGrpSpPr>
        <p:grpSpPr>
          <a:xfrm>
            <a:off x="4478781" y="-3506679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E223149-B846-CC4C-9257-F24FE5FC5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BFA696A0-C7E6-CFFF-88D1-42BC24C5B6C4}"/>
              </a:ext>
            </a:extLst>
          </p:cNvPr>
          <p:cNvGrpSpPr/>
          <p:nvPr/>
        </p:nvGrpSpPr>
        <p:grpSpPr>
          <a:xfrm>
            <a:off x="12328115" y="1638300"/>
            <a:ext cx="1082999" cy="7142857"/>
            <a:chOff x="12339186" y="1658730"/>
            <a:chExt cx="1082999" cy="7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1B350CD-C1BB-9CEB-8A54-F14316805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39186" y="1658730"/>
              <a:ext cx="1082999" cy="7142857"/>
            </a:xfrm>
            <a:prstGeom prst="rect">
              <a:avLst/>
            </a:prstGeom>
          </p:spPr>
        </p:pic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585FE1C1-8F92-A69C-4425-409142BB87AB}"/>
              </a:ext>
            </a:extLst>
          </p:cNvPr>
          <p:cNvSpPr txBox="1"/>
          <p:nvPr/>
        </p:nvSpPr>
        <p:spPr>
          <a:xfrm>
            <a:off x="9152974" y="5028006"/>
            <a:ext cx="871276" cy="47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A</a:t>
            </a:r>
            <a:endParaRPr lang="en-US" dirty="0"/>
          </a:p>
        </p:txBody>
      </p: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2E27E60-6400-66B9-F9E0-CE0BD4D40291}"/>
              </a:ext>
            </a:extLst>
          </p:cNvPr>
          <p:cNvGrpSpPr/>
          <p:nvPr/>
        </p:nvGrpSpPr>
        <p:grpSpPr>
          <a:xfrm>
            <a:off x="12328201" y="2905510"/>
            <a:ext cx="1082999" cy="7142857"/>
            <a:chOff x="12339272" y="2925940"/>
            <a:chExt cx="1082999" cy="7142857"/>
          </a:xfrm>
        </p:grpSpPr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7C17B4A3-3107-70BD-FA7E-D877271FF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39272" y="2925940"/>
              <a:ext cx="1082999" cy="7142857"/>
            </a:xfrm>
            <a:prstGeom prst="rect">
              <a:avLst/>
            </a:prstGeom>
          </p:spPr>
        </p:pic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19517BEA-8CC1-D525-886D-75D8FEA3F9D4}"/>
              </a:ext>
            </a:extLst>
          </p:cNvPr>
          <p:cNvSpPr txBox="1"/>
          <p:nvPr/>
        </p:nvSpPr>
        <p:spPr>
          <a:xfrm>
            <a:off x="10168496" y="5046870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333333"/>
                </a:solidFill>
                <a:latin typeface="Pretendard" pitchFamily="34" charset="0"/>
              </a:rPr>
              <a:t>적용 기술</a:t>
            </a:r>
            <a:endParaRPr lang="en-US" dirty="0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53A2EB5-A49B-46E6-83E9-F966492255BA}"/>
              </a:ext>
            </a:extLst>
          </p:cNvPr>
          <p:cNvSpPr txBox="1"/>
          <p:nvPr/>
        </p:nvSpPr>
        <p:spPr>
          <a:xfrm>
            <a:off x="9152994" y="6239087"/>
            <a:ext cx="871153" cy="47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B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629F198-65C5-AE6A-9C38-C21729685527}"/>
              </a:ext>
            </a:extLst>
          </p:cNvPr>
          <p:cNvGrpSpPr/>
          <p:nvPr/>
        </p:nvGrpSpPr>
        <p:grpSpPr>
          <a:xfrm>
            <a:off x="12365184" y="4200429"/>
            <a:ext cx="1082999" cy="7142857"/>
            <a:chOff x="12376255" y="4220859"/>
            <a:chExt cx="1082999" cy="71428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9E3E0846-A910-A537-20D3-E6257DCFD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76255" y="4220859"/>
              <a:ext cx="1082999" cy="7142857"/>
            </a:xfrm>
            <a:prstGeom prst="rect">
              <a:avLst/>
            </a:prstGeom>
          </p:spPr>
        </p:pic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F999685E-E4EE-1619-D30D-1104D79C36B0}"/>
              </a:ext>
            </a:extLst>
          </p:cNvPr>
          <p:cNvSpPr txBox="1"/>
          <p:nvPr/>
        </p:nvSpPr>
        <p:spPr>
          <a:xfrm>
            <a:off x="9190549" y="7534007"/>
            <a:ext cx="959061" cy="47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C</a:t>
            </a:r>
            <a:endParaRPr lang="en-US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14DA3B97-7666-0896-4EA9-AE0C88C28900}"/>
              </a:ext>
            </a:extLst>
          </p:cNvPr>
          <p:cNvSpPr txBox="1"/>
          <p:nvPr/>
        </p:nvSpPr>
        <p:spPr>
          <a:xfrm rot="5400000">
            <a:off x="15757940" y="8808220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51BFF37D-E5D2-0243-1BF7-C9F4CCFE0F6C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D5DFBC31-719F-6D42-D7FD-07F71512A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DA132EBA-E3DD-A2F1-4033-1B1AF23D3314}"/>
              </a:ext>
            </a:extLst>
          </p:cNvPr>
          <p:cNvGrpSpPr/>
          <p:nvPr/>
        </p:nvGrpSpPr>
        <p:grpSpPr>
          <a:xfrm>
            <a:off x="650794" y="1275879"/>
            <a:ext cx="8189499" cy="8724121"/>
            <a:chOff x="650794" y="1275879"/>
            <a:chExt cx="8189499" cy="8724121"/>
          </a:xfrm>
        </p:grpSpPr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4A22611A-7AC8-F843-39AB-A6ED9254A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794" y="1275879"/>
              <a:ext cx="8189499" cy="8724121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1E47EA51-DD7A-A7B3-5641-FA3C4BDAC1C9}"/>
              </a:ext>
            </a:extLst>
          </p:cNvPr>
          <p:cNvSpPr txBox="1"/>
          <p:nvPr/>
        </p:nvSpPr>
        <p:spPr>
          <a:xfrm>
            <a:off x="1232716" y="6300595"/>
            <a:ext cx="916593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200" dirty="0">
                <a:solidFill>
                  <a:srgbClr val="FFFFFF"/>
                </a:solidFill>
                <a:latin typeface="Hakgyoansim Jiugae R" pitchFamily="34" charset="0"/>
                <a:cs typeface="Hakgyoansim Jiugae R" pitchFamily="34" charset="0"/>
              </a:rPr>
              <a:t>프로젝트 소개</a:t>
            </a:r>
            <a:endParaRPr lang="en-US" sz="6000" kern="0" spc="200" dirty="0">
              <a:solidFill>
                <a:srgbClr val="FFFFFF"/>
              </a:solidFill>
              <a:latin typeface="Hakgyoansim Jiugae R" pitchFamily="34" charset="0"/>
              <a:cs typeface="Hakgyoansim Jiugae R" pitchFamily="34" charset="0"/>
            </a:endParaRPr>
          </a:p>
        </p:txBody>
      </p: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587951E7-B8AA-D1A4-DC9A-669A8059BF04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03D954E4-6D38-CFB7-DB3B-B8B839F91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7E7D6817-7987-2A46-8F58-E6822FFE2B63}"/>
              </a:ext>
            </a:extLst>
          </p:cNvPr>
          <p:cNvGrpSpPr/>
          <p:nvPr/>
        </p:nvGrpSpPr>
        <p:grpSpPr>
          <a:xfrm>
            <a:off x="1275161" y="4867483"/>
            <a:ext cx="1799865" cy="586323"/>
            <a:chOff x="1275161" y="4867483"/>
            <a:chExt cx="1799865" cy="586323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DC313921-8D16-5EE7-FF71-1DB999E05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5161" y="4867483"/>
              <a:ext cx="1799865" cy="586323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946F643E-40A4-EA35-60B6-6846A2B1CCC2}"/>
              </a:ext>
            </a:extLst>
          </p:cNvPr>
          <p:cNvSpPr txBox="1"/>
          <p:nvPr/>
        </p:nvSpPr>
        <p:spPr>
          <a:xfrm>
            <a:off x="1186629" y="4960589"/>
            <a:ext cx="1976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638396"/>
                </a:solidFill>
                <a:latin typeface="Pretendard SemiBold" pitchFamily="34" charset="0"/>
                <a:cs typeface="Pretendard SemiBold" pitchFamily="34" charset="0"/>
              </a:rPr>
              <a:t>Chapter </a:t>
            </a:r>
            <a:r>
              <a:rPr lang="en-US" altLang="ko-KR" sz="2000" dirty="0">
                <a:solidFill>
                  <a:srgbClr val="638396"/>
                </a:solidFill>
                <a:latin typeface="Pretendard SemiBold" pitchFamily="34" charset="0"/>
                <a:cs typeface="Pretendard SemiBold" pitchFamily="34" charset="0"/>
              </a:rPr>
              <a:t>2</a:t>
            </a:r>
            <a:endParaRPr lang="en-US" dirty="0"/>
          </a:p>
        </p:txBody>
      </p: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2AF5A86E-7BE6-AB2A-6BFB-F5F800DAEF99}"/>
              </a:ext>
            </a:extLst>
          </p:cNvPr>
          <p:cNvGrpSpPr/>
          <p:nvPr/>
        </p:nvGrpSpPr>
        <p:grpSpPr>
          <a:xfrm>
            <a:off x="12377249" y="5468243"/>
            <a:ext cx="1082999" cy="7142857"/>
            <a:chOff x="12376255" y="4220859"/>
            <a:chExt cx="1082999" cy="7142857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7865FF44-7573-772C-5D20-455DF503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76255" y="4220859"/>
              <a:ext cx="1082999" cy="7142857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667D78CC-DA59-C499-FD31-5FC5B8304193}"/>
              </a:ext>
            </a:extLst>
          </p:cNvPr>
          <p:cNvSpPr txBox="1"/>
          <p:nvPr/>
        </p:nvSpPr>
        <p:spPr>
          <a:xfrm>
            <a:off x="9173312" y="8809655"/>
            <a:ext cx="959061" cy="4828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</a:t>
            </a:r>
            <a:endParaRPr lang="en-US" dirty="0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0F9F477C-8D6C-3746-1EE4-7F1C55ABE24C}"/>
              </a:ext>
            </a:extLst>
          </p:cNvPr>
          <p:cNvSpPr txBox="1"/>
          <p:nvPr/>
        </p:nvSpPr>
        <p:spPr>
          <a:xfrm>
            <a:off x="10132373" y="6295140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/>
              <a:t>시스템 구성도</a:t>
            </a:r>
            <a:endParaRPr lang="en-US" sz="2200" dirty="0"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C06CB3FF-8576-CE49-6484-60814EA8447F}"/>
              </a:ext>
            </a:extLst>
          </p:cNvPr>
          <p:cNvSpPr txBox="1"/>
          <p:nvPr/>
        </p:nvSpPr>
        <p:spPr>
          <a:xfrm>
            <a:off x="10168496" y="7572793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333333"/>
                </a:solidFill>
                <a:latin typeface="Pretendard" pitchFamily="34" charset="0"/>
              </a:rPr>
              <a:t>세부 기능</a:t>
            </a:r>
            <a:endParaRPr lang="en-US" dirty="0"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2EB09C41-866F-2C02-42C3-5849A88E0B6E}"/>
              </a:ext>
            </a:extLst>
          </p:cNvPr>
          <p:cNvSpPr txBox="1"/>
          <p:nvPr/>
        </p:nvSpPr>
        <p:spPr>
          <a:xfrm>
            <a:off x="10181196" y="8786396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/>
              <a:t>결론 도출 및 기대효과</a:t>
            </a:r>
            <a:endParaRPr 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249CF-BC95-9EE9-A013-07E4EE08D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5485" y="908098"/>
            <a:ext cx="7155557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4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42D40-9106-E051-8070-D5983FD60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52D1EEC-7283-848F-D390-D37DA4F38BFC}"/>
              </a:ext>
            </a:extLst>
          </p:cNvPr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32ABC71-84C5-3030-18B4-6EC15DBE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A73FF4E9-6201-F6E7-3B0A-91E8B91008D8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1CD11DE4-28E8-32A7-F242-4E3958E3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B87E87D0-2738-13B0-B5C1-0867BB64981A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A4E44F1-50EE-0181-277A-2D109233D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0DF8395C-FAE5-9431-546D-FA8D2FD84D8E}"/>
              </a:ext>
            </a:extLst>
          </p:cNvPr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631C5F33-7B1C-6407-CE99-9645D4DBC866}"/>
              </a:ext>
            </a:extLst>
          </p:cNvPr>
          <p:cNvGrpSpPr/>
          <p:nvPr/>
        </p:nvGrpSpPr>
        <p:grpSpPr>
          <a:xfrm>
            <a:off x="11945014" y="6280721"/>
            <a:ext cx="513056" cy="666667"/>
            <a:chOff x="12076941" y="6590246"/>
            <a:chExt cx="513056" cy="66666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C726D5FD-1FB8-4BF1-6939-C527AE178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9A510218-30CB-05A3-09F2-50751A0C7D5E}"/>
              </a:ext>
            </a:extLst>
          </p:cNvPr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현황</a:t>
            </a:r>
            <a:endParaRPr lang="en-US" dirty="0"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657812AB-0EEB-06AE-F791-1CC2426F63AA}"/>
              </a:ext>
            </a:extLst>
          </p:cNvPr>
          <p:cNvSpPr txBox="1"/>
          <p:nvPr/>
        </p:nvSpPr>
        <p:spPr>
          <a:xfrm>
            <a:off x="1202752" y="5159103"/>
            <a:ext cx="814357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Cell_volt_1~Cell_volt_14</a:t>
            </a:r>
            <a:r>
              <a:rPr lang="ko-KR" altLang="en-US" sz="2400" b="1" dirty="0"/>
              <a:t>까지</a:t>
            </a:r>
            <a:r>
              <a:rPr lang="en-US" altLang="ko-KR" sz="2400" b="1" dirty="0"/>
              <a:t>min-max </a:t>
            </a:r>
            <a:r>
              <a:rPr lang="ko-KR" altLang="en-US" sz="2400" b="1" dirty="0"/>
              <a:t>스케일링 진행</a:t>
            </a: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 err="1"/>
              <a:t>Bank_no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rack_no</a:t>
            </a:r>
            <a:r>
              <a:rPr lang="ko-KR" altLang="en-US" sz="2400" b="1" dirty="0"/>
              <a:t> 등은 스케일링에서 제외</a:t>
            </a:r>
            <a:endParaRPr lang="en-US" altLang="ko-KR" sz="2400" b="1" dirty="0"/>
          </a:p>
          <a:p>
            <a:pPr algn="just"/>
            <a:r>
              <a:rPr lang="ko-KR" altLang="en-US" sz="2400" b="1" dirty="0"/>
              <a:t>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5952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4B31B-5EC8-1CF9-4C15-2912A0F25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034A51E-F564-482F-0F01-13366543BD85}"/>
              </a:ext>
            </a:extLst>
          </p:cNvPr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4D713D4-8490-EA55-EBA8-21C99DAF9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72970E2-06E0-21AC-377C-50F5D02345F6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5679986-FEBA-D733-95D1-51301CEA2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EED8819F-7B2C-AE42-50B2-482C09DC64D4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EDB62D5-1F3A-56C5-82C0-96CA7E6B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E5148DB9-8C59-2A34-B308-CFB7CBEE8460}"/>
              </a:ext>
            </a:extLst>
          </p:cNvPr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BF6D40A-2AE0-F73E-742D-994CC3CF8103}"/>
              </a:ext>
            </a:extLst>
          </p:cNvPr>
          <p:cNvGrpSpPr/>
          <p:nvPr/>
        </p:nvGrpSpPr>
        <p:grpSpPr>
          <a:xfrm>
            <a:off x="11945014" y="6280721"/>
            <a:ext cx="513056" cy="666667"/>
            <a:chOff x="12076941" y="6590246"/>
            <a:chExt cx="513056" cy="66666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0E70B3FA-BB95-82CB-9D40-E2350120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849051C0-0339-E9BD-673C-687B0A9389C5}"/>
              </a:ext>
            </a:extLst>
          </p:cNvPr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현황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465E5-ACEA-1FBA-F0B4-26E3318E5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572" y="2187911"/>
            <a:ext cx="7568628" cy="7049879"/>
          </a:xfrm>
          <a:prstGeom prst="rect">
            <a:avLst/>
          </a:prstGeom>
        </p:spPr>
      </p:pic>
      <p:sp>
        <p:nvSpPr>
          <p:cNvPr id="7" name="Object 12">
            <a:extLst>
              <a:ext uri="{FF2B5EF4-FFF2-40B4-BE49-F238E27FC236}">
                <a16:creationId xmlns:a16="http://schemas.microsoft.com/office/drawing/2014/main" id="{ABD6DA0B-E052-3E32-AF99-E04560675066}"/>
              </a:ext>
            </a:extLst>
          </p:cNvPr>
          <p:cNvSpPr txBox="1"/>
          <p:nvPr/>
        </p:nvSpPr>
        <p:spPr>
          <a:xfrm>
            <a:off x="7068193" y="9314391"/>
            <a:ext cx="28313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400" b="1" dirty="0"/>
              <a:t>&lt;PCA</a:t>
            </a:r>
            <a:r>
              <a:rPr lang="ko-KR" altLang="en-US" sz="2400" b="1" dirty="0"/>
              <a:t> 작성 코드</a:t>
            </a:r>
            <a:r>
              <a:rPr lang="en-US" altLang="ko-KR" sz="2400" b="1" dirty="0"/>
              <a:t>&gt;</a:t>
            </a:r>
            <a:r>
              <a:rPr lang="ko-KR" altLang="en-US" sz="2400" b="1" dirty="0"/>
              <a:t>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1860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28DAE-5756-5B0B-A2D3-CE4CA9D3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6A57F30-3EBB-C882-16DF-A7E957D6632E}"/>
              </a:ext>
            </a:extLst>
          </p:cNvPr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9FC5F85-AB5C-8252-8A22-BCE70C122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1F0F39E8-385A-DF82-8660-EBD95EB37F07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C7CB4BF-7430-A12A-6F27-24E7F0248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0BC922B-370B-083C-092C-A96791F59636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1D5E990D-26AA-1F35-B6A1-083BC8F0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89645495-1379-2E13-8587-9106E97D14F9}"/>
              </a:ext>
            </a:extLst>
          </p:cNvPr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74139858-D036-10F1-125C-84859AD3BA03}"/>
              </a:ext>
            </a:extLst>
          </p:cNvPr>
          <p:cNvGrpSpPr/>
          <p:nvPr/>
        </p:nvGrpSpPr>
        <p:grpSpPr>
          <a:xfrm>
            <a:off x="11945014" y="6280721"/>
            <a:ext cx="513056" cy="666667"/>
            <a:chOff x="12076941" y="6590246"/>
            <a:chExt cx="513056" cy="66666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70B28984-2C61-7BE7-408D-868CF2F96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5E73A467-C3C6-EB41-967F-FA8DF90768E1}"/>
              </a:ext>
            </a:extLst>
          </p:cNvPr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현황</a:t>
            </a:r>
            <a:endParaRPr lang="en-US" dirty="0"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E86E5481-4E67-51AD-CC72-36BBB6A019E6}"/>
              </a:ext>
            </a:extLst>
          </p:cNvPr>
          <p:cNvSpPr txBox="1"/>
          <p:nvPr/>
        </p:nvSpPr>
        <p:spPr>
          <a:xfrm>
            <a:off x="1202752" y="4974437"/>
            <a:ext cx="8143574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3</a:t>
            </a:r>
            <a:r>
              <a:rPr lang="ko-KR" altLang="en-US" sz="2400" b="1" dirty="0"/>
              <a:t>개의 주성분을 추출</a:t>
            </a:r>
            <a:r>
              <a:rPr lang="en-US" altLang="ko-KR" sz="2400" b="1" dirty="0"/>
              <a:t>(99.9%, 0.000001%,  0.000001%)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각각 </a:t>
            </a:r>
            <a:r>
              <a:rPr lang="en-US" altLang="ko-KR" sz="2400" b="1" dirty="0"/>
              <a:t>2D</a:t>
            </a:r>
            <a:r>
              <a:rPr lang="ko-KR" altLang="en-US" sz="2400" b="1" dirty="0"/>
              <a:t>와 </a:t>
            </a:r>
            <a:r>
              <a:rPr lang="en-US" altLang="ko-KR" sz="2400" b="1" dirty="0"/>
              <a:t>3D</a:t>
            </a:r>
            <a:r>
              <a:rPr lang="ko-KR" altLang="en-US" sz="2400" b="1" dirty="0"/>
              <a:t>로 시각화</a:t>
            </a: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1</a:t>
            </a:r>
            <a:r>
              <a:rPr lang="ko-KR" altLang="en-US" sz="2400" b="1" dirty="0"/>
              <a:t>개의 주성분만으로도 기존 데이터를 설명가능</a:t>
            </a:r>
            <a:endParaRPr lang="en-US" altLang="ko-KR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F3C363-406D-CED0-ED55-9BF69C3E1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7914" y="2227923"/>
            <a:ext cx="5791200" cy="13697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0BD7B5-92A7-1598-AD03-3C2539E85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117" y="3741456"/>
            <a:ext cx="5791200" cy="26768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463BEE-1E30-A4B9-5273-049E2297CB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2590" y="6614054"/>
            <a:ext cx="3381847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7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911364" y="4419497"/>
            <a:ext cx="8918435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서버가 존재하지 않아 </a:t>
            </a:r>
            <a:r>
              <a:rPr lang="en-US" altLang="ko-KR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Memory Error</a:t>
            </a:r>
            <a:r>
              <a:rPr lang="ko-KR" alt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와 같은 문제 발생 </a:t>
            </a:r>
            <a:endParaRPr lang="en-US" altLang="ko-KR" sz="2400" b="1" dirty="0">
              <a:solidFill>
                <a:srgbClr val="222222"/>
              </a:solidFill>
              <a:latin typeface="Noto Sans" panose="020B0502040204020203" pitchFamily="34" charset="0"/>
            </a:endParaRPr>
          </a:p>
          <a:p>
            <a:pPr algn="just"/>
            <a:r>
              <a:rPr lang="en-US" altLang="ko-KR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     -&gt; </a:t>
            </a:r>
            <a:r>
              <a:rPr lang="ko-KR" alt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각각의 폴더에 대하여 </a:t>
            </a:r>
            <a:r>
              <a:rPr lang="en-US" altLang="ko-KR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min-Max </a:t>
            </a:r>
            <a:r>
              <a:rPr lang="ko-KR" alt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스케일링</a:t>
            </a:r>
            <a:r>
              <a:rPr lang="en-US" altLang="ko-KR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, PCA </a:t>
            </a:r>
            <a:r>
              <a:rPr lang="ko-KR" alt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등을 진행 </a:t>
            </a:r>
            <a:endParaRPr lang="en-US" altLang="ko-KR" sz="2400" b="1" dirty="0">
              <a:solidFill>
                <a:srgbClr val="222222"/>
              </a:solidFill>
              <a:latin typeface="Noto Sans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222222"/>
              </a:solidFill>
              <a:latin typeface="Noto Sans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서버 구매 뒤 파이프 라인</a:t>
            </a:r>
            <a:r>
              <a:rPr lang="en-US" altLang="ko-KR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, base </a:t>
            </a:r>
            <a:r>
              <a:rPr lang="ko-KR" alt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코드 등 작성 예정</a:t>
            </a:r>
            <a:endParaRPr lang="en-US" altLang="ko-KR" sz="2400" b="1" dirty="0">
              <a:solidFill>
                <a:srgbClr val="222222"/>
              </a:solidFill>
              <a:latin typeface="Noto Sans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222222"/>
              </a:solidFill>
              <a:latin typeface="Noto Sans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Resnet,</a:t>
            </a:r>
            <a:r>
              <a:rPr lang="ko-KR" alt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 </a:t>
            </a:r>
            <a:r>
              <a:rPr lang="en-US" altLang="ko-KR" sz="2400" b="1" dirty="0" err="1">
                <a:solidFill>
                  <a:srgbClr val="222222"/>
                </a:solidFill>
                <a:latin typeface="Noto Sans" panose="020B0502040204020203" pitchFamily="34" charset="0"/>
              </a:rPr>
              <a:t>Resnext</a:t>
            </a:r>
            <a:r>
              <a:rPr lang="en-US" altLang="ko-KR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 </a:t>
            </a:r>
            <a:r>
              <a:rPr lang="ko-KR" altLang="en-US" sz="2400" b="1" dirty="0">
                <a:solidFill>
                  <a:srgbClr val="222222"/>
                </a:solidFill>
                <a:latin typeface="Noto Sans" panose="020B0502040204020203" pitchFamily="34" charset="0"/>
              </a:rPr>
              <a:t>등 다양한 딥러닝 모델을 활용하여 성능비교 예정</a:t>
            </a:r>
            <a:endParaRPr lang="en-US" b="1" dirty="0"/>
          </a:p>
        </p:txBody>
      </p:sp>
      <p:sp>
        <p:nvSpPr>
          <p:cNvPr id="13" name="Object 13"/>
          <p:cNvSpPr txBox="1"/>
          <p:nvPr/>
        </p:nvSpPr>
        <p:spPr>
          <a:xfrm>
            <a:off x="3424646" y="7441022"/>
            <a:ext cx="3467896" cy="6409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핵심 키워드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076941" y="6590246"/>
            <a:ext cx="513056" cy="666667"/>
            <a:chOff x="12076941" y="6590246"/>
            <a:chExt cx="513056" cy="666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85414" y="824924"/>
            <a:ext cx="81857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  <a:cs typeface="Hakgyoansim Jiugae R" pitchFamily="34" charset="0"/>
              </a:rPr>
              <a:t>추후 일정</a:t>
            </a:r>
            <a:endParaRPr lang="en-US" dirty="0"/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EDEB3D4F-AA7B-0332-7E54-686A5212D1B5}"/>
              </a:ext>
            </a:extLst>
          </p:cNvPr>
          <p:cNvSpPr txBox="1"/>
          <p:nvPr/>
        </p:nvSpPr>
        <p:spPr>
          <a:xfrm>
            <a:off x="10808894" y="8915354"/>
            <a:ext cx="362756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ko-KR" altLang="en-US" sz="2000" b="1" dirty="0"/>
              <a:t>앞으로의 일정</a:t>
            </a:r>
            <a:r>
              <a:rPr lang="en-US" altLang="ko-KR" sz="2000" b="1" dirty="0"/>
              <a:t>&gt;</a:t>
            </a:r>
            <a:endParaRPr 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DD805F-D7B7-5FB4-7C66-4BEED9D01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739" y="2427052"/>
            <a:ext cx="4682530" cy="62700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5A2A47-A4A0-C3D8-EC98-1C8CD3C9D959}"/>
              </a:ext>
            </a:extLst>
          </p:cNvPr>
          <p:cNvSpPr/>
          <p:nvPr/>
        </p:nvSpPr>
        <p:spPr>
          <a:xfrm>
            <a:off x="0" y="-3688"/>
            <a:ext cx="18288000" cy="10290687"/>
          </a:xfrm>
          <a:prstGeom prst="rect">
            <a:avLst/>
          </a:prstGeom>
          <a:solidFill>
            <a:srgbClr val="1F36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384690"/>
            <a:ext cx="7885795" cy="1789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18519" y="3628917"/>
            <a:ext cx="648677" cy="142857"/>
            <a:chOff x="8818519" y="3628917"/>
            <a:chExt cx="648677" cy="1428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18519" y="3628917"/>
              <a:ext cx="142857" cy="142857"/>
              <a:chOff x="8818519" y="3628917"/>
              <a:chExt cx="142857" cy="1428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1851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71429" y="3628917"/>
              <a:ext cx="142857" cy="142857"/>
              <a:chOff x="9071429" y="3628917"/>
              <a:chExt cx="142857" cy="14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7142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324339" y="3628917"/>
              <a:ext cx="142857" cy="142857"/>
              <a:chOff x="9324339" y="3628917"/>
              <a:chExt cx="142857" cy="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24339" y="3628917"/>
                <a:ext cx="142857" cy="1428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8781" y="-3506679"/>
            <a:ext cx="9539683" cy="17473673"/>
            <a:chOff x="4373016" y="-3506678"/>
            <a:chExt cx="9539683" cy="1747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8115" y="1638300"/>
            <a:ext cx="1082999" cy="7142857"/>
            <a:chOff x="12339186" y="1658730"/>
            <a:chExt cx="1082999" cy="7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39186" y="1658730"/>
              <a:ext cx="1082999" cy="71428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52974" y="5028006"/>
            <a:ext cx="871276" cy="47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A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328201" y="2905510"/>
            <a:ext cx="1082999" cy="7142857"/>
            <a:chOff x="12339272" y="2925940"/>
            <a:chExt cx="1082999" cy="7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39272" y="2925940"/>
              <a:ext cx="1082999" cy="71428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68496" y="5046870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333333"/>
                </a:solidFill>
                <a:latin typeface="Pretendard" pitchFamily="34" charset="0"/>
              </a:rPr>
              <a:t>팀 소개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152994" y="6239087"/>
            <a:ext cx="871153" cy="47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B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365184" y="4200429"/>
            <a:ext cx="1082999" cy="7142857"/>
            <a:chOff x="12376255" y="4220859"/>
            <a:chExt cx="1082999" cy="7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76255" y="4220859"/>
              <a:ext cx="1082999" cy="714285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190549" y="7534007"/>
            <a:ext cx="959061" cy="47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C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 rot="5400000">
            <a:off x="15757940" y="8808220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0794" y="1275879"/>
            <a:ext cx="8189499" cy="8724121"/>
            <a:chOff x="650794" y="1275879"/>
            <a:chExt cx="8189499" cy="87241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794" y="1275879"/>
              <a:ext cx="8189499" cy="872412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32716" y="6300595"/>
            <a:ext cx="916593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200" dirty="0">
                <a:solidFill>
                  <a:srgbClr val="FFFFFF"/>
                </a:solidFill>
                <a:latin typeface="Hakgyoansim Jiugae R" pitchFamily="34" charset="0"/>
                <a:cs typeface="Hakgyoansim Jiugae R" pitchFamily="34" charset="0"/>
              </a:rPr>
              <a:t>서론</a:t>
            </a:r>
            <a:endParaRPr lang="en-US" sz="6000" kern="0" spc="200" dirty="0">
              <a:solidFill>
                <a:srgbClr val="FFFFFF"/>
              </a:solidFill>
              <a:latin typeface="Hakgyoansim Jiugae R" pitchFamily="34" charset="0"/>
              <a:cs typeface="Hakgyoansim Jiugae R" pitchFamily="34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5161" y="4867483"/>
            <a:ext cx="1799865" cy="586323"/>
            <a:chOff x="1275161" y="4867483"/>
            <a:chExt cx="1799865" cy="5863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5161" y="4867483"/>
              <a:ext cx="1799865" cy="58632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186629" y="4896365"/>
            <a:ext cx="1976928" cy="5285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638396"/>
                </a:solidFill>
                <a:latin typeface="Pretendard SemiBold" pitchFamily="34" charset="0"/>
                <a:cs typeface="Pretendard SemiBold" pitchFamily="34" charset="0"/>
              </a:rPr>
              <a:t>Chapter 1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377929-7452-A853-E395-59F7CD243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8185" y="752138"/>
            <a:ext cx="7142857" cy="3633705"/>
          </a:xfrm>
          <a:prstGeom prst="rect">
            <a:avLst/>
          </a:prstGeom>
        </p:spPr>
      </p:pic>
      <p:grpSp>
        <p:nvGrpSpPr>
          <p:cNvPr id="9" name="그룹 1004">
            <a:extLst>
              <a:ext uri="{FF2B5EF4-FFF2-40B4-BE49-F238E27FC236}">
                <a16:creationId xmlns:a16="http://schemas.microsoft.com/office/drawing/2014/main" id="{D70E45E6-EC68-DA8E-E934-6F67D25B5464}"/>
              </a:ext>
            </a:extLst>
          </p:cNvPr>
          <p:cNvGrpSpPr/>
          <p:nvPr/>
        </p:nvGrpSpPr>
        <p:grpSpPr>
          <a:xfrm>
            <a:off x="12377249" y="5468243"/>
            <a:ext cx="1082999" cy="7142857"/>
            <a:chOff x="12376255" y="4220859"/>
            <a:chExt cx="1082999" cy="7142857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1B551322-E7AC-CA6E-831C-F3723791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76255" y="4220859"/>
              <a:ext cx="1082999" cy="714285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173312" y="8809655"/>
            <a:ext cx="959061" cy="4828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</a:t>
            </a:r>
            <a:endParaRPr lang="en-US" dirty="0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D5EDCF2-75BA-5A2C-0D5E-C82E6EC9791B}"/>
              </a:ext>
            </a:extLst>
          </p:cNvPr>
          <p:cNvSpPr txBox="1"/>
          <p:nvPr/>
        </p:nvSpPr>
        <p:spPr>
          <a:xfrm>
            <a:off x="10132373" y="6295140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/>
              <a:t>개발 필요성 및 목적</a:t>
            </a:r>
            <a:endParaRPr lang="en-US" sz="2200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5564D107-D636-26D4-2001-2D3910600AB7}"/>
              </a:ext>
            </a:extLst>
          </p:cNvPr>
          <p:cNvSpPr txBox="1"/>
          <p:nvPr/>
        </p:nvSpPr>
        <p:spPr>
          <a:xfrm>
            <a:off x="10168496" y="8804199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/>
              <a:t>프로젝트 개요</a:t>
            </a:r>
            <a:endParaRPr lang="en-US" sz="2200" dirty="0"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96AD64AD-1750-C43B-56EE-CEEE198F7177}"/>
              </a:ext>
            </a:extLst>
          </p:cNvPr>
          <p:cNvSpPr txBox="1"/>
          <p:nvPr/>
        </p:nvSpPr>
        <p:spPr>
          <a:xfrm>
            <a:off x="10168496" y="7572793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333333"/>
                </a:solidFill>
                <a:latin typeface="Pretendard" pitchFamily="34" charset="0"/>
              </a:rPr>
              <a:t>일정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AF7C9-EB96-5A7A-FE9D-5274AE212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3A4A1BB-7E2E-6E3C-46FD-8C700B008E42}"/>
              </a:ext>
            </a:extLst>
          </p:cNvPr>
          <p:cNvGrpSpPr/>
          <p:nvPr/>
        </p:nvGrpSpPr>
        <p:grpSpPr>
          <a:xfrm>
            <a:off x="4374158" y="-3593337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12E6545-C1C7-4BDD-429A-21520403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624E1C8-1CA1-6DB2-3A92-0946243AAB2E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5A849D9-B0C7-830A-44F2-6C028E31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43A82EF9-B920-39BD-33B3-CF13A056D4BF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C41F50F-7B05-10DE-42F7-DEDDE749A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BE417636-AFB7-A870-9BF0-CF83330AC6F0}"/>
              </a:ext>
            </a:extLst>
          </p:cNvPr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FF2CBFA-3129-11FB-9E29-FCFA093F36C8}"/>
              </a:ext>
            </a:extLst>
          </p:cNvPr>
          <p:cNvGrpSpPr/>
          <p:nvPr/>
        </p:nvGrpSpPr>
        <p:grpSpPr>
          <a:xfrm>
            <a:off x="11945014" y="6280721"/>
            <a:ext cx="513056" cy="666667"/>
            <a:chOff x="12076941" y="6590246"/>
            <a:chExt cx="513056" cy="66666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BE2D8208-6ECC-49F5-C628-6D8520DD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06D63AA3-E1B0-C696-7DFF-B0A0A68EFFCC}"/>
              </a:ext>
            </a:extLst>
          </p:cNvPr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팀 소개</a:t>
            </a:r>
            <a:endParaRPr 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499398-662A-8778-0043-80CE3DFEB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363069"/>
              </p:ext>
            </p:extLst>
          </p:nvPr>
        </p:nvGraphicFramePr>
        <p:xfrm>
          <a:off x="3488230" y="3310063"/>
          <a:ext cx="10456370" cy="43533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28185">
                  <a:extLst>
                    <a:ext uri="{9D8B030D-6E8A-4147-A177-3AD203B41FA5}">
                      <a16:colId xmlns:a16="http://schemas.microsoft.com/office/drawing/2014/main" val="3562353866"/>
                    </a:ext>
                  </a:extLst>
                </a:gridCol>
                <a:gridCol w="5228185">
                  <a:extLst>
                    <a:ext uri="{9D8B030D-6E8A-4147-A177-3AD203B41FA5}">
                      <a16:colId xmlns:a16="http://schemas.microsoft.com/office/drawing/2014/main" val="1357863405"/>
                    </a:ext>
                  </a:extLst>
                </a:gridCol>
              </a:tblGrid>
              <a:tr h="957137">
                <a:tc>
                  <a:txBody>
                    <a:bodyPr/>
                    <a:lstStyle/>
                    <a:p>
                      <a:pPr algn="ctr" latinLnBrk="1"/>
                      <a:endParaRPr lang="en-US" altLang="ko-KR" sz="2200" dirty="0"/>
                    </a:p>
                    <a:p>
                      <a:pPr algn="ctr" latinLnBrk="1"/>
                      <a:r>
                        <a:rPr lang="ko-KR" altLang="en-US" sz="2200" dirty="0"/>
                        <a:t>김파란하늘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sz="2200" dirty="0" err="1"/>
                        <a:t>김내경</a:t>
                      </a:r>
                      <a:endParaRPr lang="ko-KR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02372"/>
                  </a:ext>
                </a:extLst>
              </a:tr>
              <a:tr h="3396231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/>
                        <a:t>데이터 </a:t>
                      </a:r>
                      <a:r>
                        <a:rPr lang="ko-KR" altLang="en-US" b="1" dirty="0" err="1"/>
                        <a:t>전처리</a:t>
                      </a:r>
                      <a:endParaRPr lang="en-US" altLang="ko-KR" b="1" dirty="0"/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/>
                        <a:t>자료 조사</a:t>
                      </a:r>
                      <a:endParaRPr lang="en-US" altLang="ko-KR" b="1" dirty="0"/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/>
                        <a:t>비정상 데이터 표준화</a:t>
                      </a:r>
                      <a:r>
                        <a:rPr lang="en-US" altLang="ko-KR" b="1" dirty="0"/>
                        <a:t>(Scaling)</a:t>
                      </a:r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/>
                        <a:t>발표 자료 작성</a:t>
                      </a:r>
                      <a:endParaRPr lang="en-US" altLang="ko-KR" b="1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b="1" dirty="0"/>
                        <a:t>파이프 라인 구축</a:t>
                      </a:r>
                      <a:endParaRPr lang="en-US" altLang="ko-KR" b="1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b="1" dirty="0"/>
                        <a:t>자료 조사</a:t>
                      </a:r>
                      <a:endParaRPr lang="en-US" altLang="ko-KR" b="1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b="1" dirty="0"/>
                        <a:t>정상 데이터 표준화</a:t>
                      </a:r>
                      <a:r>
                        <a:rPr lang="en-US" altLang="ko-KR" b="1" dirty="0"/>
                        <a:t>(Scaling)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b="1" dirty="0"/>
                        <a:t>PCA </a:t>
                      </a:r>
                      <a:r>
                        <a:rPr lang="ko-KR" altLang="en-US" b="1" dirty="0"/>
                        <a:t>진행</a:t>
                      </a:r>
                      <a:endParaRPr lang="en-US" altLang="ko-KR" b="1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232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4CD273-EA29-4DCD-0139-61D4F82215A0}"/>
              </a:ext>
            </a:extLst>
          </p:cNvPr>
          <p:cNvSpPr txBox="1"/>
          <p:nvPr/>
        </p:nvSpPr>
        <p:spPr>
          <a:xfrm>
            <a:off x="7243161" y="7919289"/>
            <a:ext cx="3733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&lt;GAN-g </a:t>
            </a:r>
            <a:r>
              <a:rPr lang="ko-KR" altLang="en-US" sz="3000" b="1" dirty="0"/>
              <a:t>팀 소개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62078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개발 필요성 및 목적</a:t>
            </a:r>
            <a:endParaRPr lang="en-US" dirty="0"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3DDD55E0-D82C-F103-5A80-D63BA631864E}"/>
              </a:ext>
            </a:extLst>
          </p:cNvPr>
          <p:cNvSpPr txBox="1"/>
          <p:nvPr/>
        </p:nvSpPr>
        <p:spPr>
          <a:xfrm>
            <a:off x="10439400" y="8012436"/>
            <a:ext cx="465123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400" b="1" dirty="0"/>
              <a:t>&lt;2</a:t>
            </a:r>
            <a:r>
              <a:rPr lang="ko-KR" altLang="en-US" sz="2400" b="1" dirty="0"/>
              <a:t>차전지를 활용한 전기차 화재</a:t>
            </a:r>
            <a:r>
              <a:rPr lang="en-US" altLang="ko-KR" sz="2400" b="1" dirty="0"/>
              <a:t>&gt;</a:t>
            </a:r>
            <a:r>
              <a:rPr lang="ko-KR" altLang="en-US" sz="2400" b="1" dirty="0"/>
              <a:t>  </a:t>
            </a:r>
            <a:endParaRPr 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4DAE1E-687C-20F3-1AF5-2DC7A0C52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465" y="3070892"/>
            <a:ext cx="3599787" cy="2252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55C1F5-6158-7109-F48D-A409AFC8B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3037038"/>
            <a:ext cx="3599786" cy="22521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224F77-0D08-07DF-C837-C678D8986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020" y="5454719"/>
            <a:ext cx="3579532" cy="21509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ABA2D1-F881-0D9D-AB3A-8CA9535BB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400" y="5454719"/>
            <a:ext cx="3599786" cy="2160000"/>
          </a:xfrm>
          <a:prstGeom prst="rect">
            <a:avLst/>
          </a:prstGeom>
        </p:spPr>
      </p:pic>
      <p:sp>
        <p:nvSpPr>
          <p:cNvPr id="24" name="Object 12">
            <a:extLst>
              <a:ext uri="{FF2B5EF4-FFF2-40B4-BE49-F238E27FC236}">
                <a16:creationId xmlns:a16="http://schemas.microsoft.com/office/drawing/2014/main" id="{2D4D6C97-1CCF-D8F0-369B-627F1A3AE549}"/>
              </a:ext>
            </a:extLst>
          </p:cNvPr>
          <p:cNvSpPr txBox="1"/>
          <p:nvPr/>
        </p:nvSpPr>
        <p:spPr>
          <a:xfrm>
            <a:off x="1066800" y="3441093"/>
            <a:ext cx="7775435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최근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전기차 화재 사고로 인해 전기차의 안전성에 대한 우려  </a:t>
            </a: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전기차에 사용되는 핵심 기술인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차 전지의 불량 검출 및 안전 관리가 필수적임</a:t>
            </a:r>
            <a:r>
              <a:rPr lang="en-US" altLang="ko-KR" sz="2400" b="1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2</a:t>
            </a:r>
            <a:r>
              <a:rPr lang="ko-KR" altLang="en-US" sz="2400" b="1" dirty="0"/>
              <a:t>차 전지의 상태를 분석하여 화재 발생을 사전에 예측할 수 있는 알고리즘 개발이 요구되는 상황</a:t>
            </a:r>
            <a:r>
              <a:rPr lang="en-US" altLang="ko-KR" sz="2400" b="1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화재 예측 알고리즘을 통해 사고를 예방하고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전기차의 안전성을 높일 필요가 있음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 </a:t>
            </a:r>
            <a:endParaRPr lang="en-US" sz="2400" b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9F41BF5-A3DE-FD35-0BE1-E05546D60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3892165"/>
            <a:ext cx="376452" cy="3369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92262"/>
            <a:ext cx="18285714" cy="2150595"/>
            <a:chOff x="0" y="2992262"/>
            <a:chExt cx="18285714" cy="21505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92262"/>
              <a:ext cx="18285714" cy="2150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89833" y="6057900"/>
            <a:ext cx="1121720" cy="1121720"/>
            <a:chOff x="4689833" y="6192909"/>
            <a:chExt cx="1121720" cy="112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9833" y="6192909"/>
              <a:ext cx="1121720" cy="1121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3963" y="6303390"/>
            <a:ext cx="553458" cy="573597"/>
            <a:chOff x="4973963" y="6438399"/>
            <a:chExt cx="553458" cy="573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3963" y="6438399"/>
              <a:ext cx="553458" cy="573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3994" y="6057900"/>
            <a:ext cx="1121720" cy="1121720"/>
            <a:chOff x="7223994" y="6192909"/>
            <a:chExt cx="1121720" cy="11217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3994" y="6192909"/>
              <a:ext cx="1121720" cy="11217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99668" y="6362148"/>
            <a:ext cx="570367" cy="570367"/>
            <a:chOff x="7499668" y="6497157"/>
            <a:chExt cx="570367" cy="5703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9668" y="6497157"/>
              <a:ext cx="570367" cy="5703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83211" y="2992262"/>
            <a:ext cx="4202503" cy="2150595"/>
            <a:chOff x="14083211" y="2992262"/>
            <a:chExt cx="4202503" cy="21505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83211" y="2992262"/>
              <a:ext cx="4202503" cy="21505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35582" y="7909800"/>
            <a:ext cx="952381" cy="47619"/>
            <a:chOff x="2135582" y="8044809"/>
            <a:chExt cx="952381" cy="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2499" y="8024107"/>
              <a:ext cx="1904762" cy="9523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5582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74502" y="7909800"/>
            <a:ext cx="952381" cy="47619"/>
            <a:chOff x="4774502" y="8044809"/>
            <a:chExt cx="952381" cy="476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1420" y="8024107"/>
              <a:ext cx="1904762" cy="9523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4502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08663" y="7909800"/>
            <a:ext cx="952381" cy="47619"/>
            <a:chOff x="7308663" y="8044809"/>
            <a:chExt cx="952381" cy="476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5581" y="8024107"/>
              <a:ext cx="1904762" cy="9523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8663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960" y="9772362"/>
            <a:ext cx="18285714" cy="636905"/>
            <a:chOff x="-960" y="9772362"/>
            <a:chExt cx="18285714" cy="6369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60" y="9772362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67237" y="6057900"/>
            <a:ext cx="1121720" cy="1121720"/>
            <a:chOff x="9767237" y="6192909"/>
            <a:chExt cx="1121720" cy="112172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767237" y="6192909"/>
              <a:ext cx="1121720" cy="1121720"/>
              <a:chOff x="9767237" y="6192909"/>
              <a:chExt cx="1121720" cy="112172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67237" y="6192909"/>
                <a:ext cx="1121720" cy="112172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975782" y="6401454"/>
              <a:ext cx="704629" cy="704629"/>
              <a:chOff x="9975782" y="6401454"/>
              <a:chExt cx="704629" cy="7046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975782" y="6401454"/>
                <a:ext cx="704629" cy="70462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2491872" y="6057900"/>
            <a:ext cx="1121720" cy="1121720"/>
            <a:chOff x="12491872" y="6192909"/>
            <a:chExt cx="1121720" cy="112172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1872" y="6192909"/>
              <a:ext cx="1121720" cy="11217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76003" y="6303390"/>
            <a:ext cx="553458" cy="573597"/>
            <a:chOff x="12776003" y="6438399"/>
            <a:chExt cx="553458" cy="5735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6003" y="6438399"/>
              <a:ext cx="553458" cy="5735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016509" y="6057900"/>
            <a:ext cx="1121720" cy="1121720"/>
            <a:chOff x="15016509" y="6192909"/>
            <a:chExt cx="1121720" cy="112172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16509" y="6192909"/>
              <a:ext cx="1121720" cy="11217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851907" y="7909800"/>
            <a:ext cx="952381" cy="47619"/>
            <a:chOff x="9851907" y="8044809"/>
            <a:chExt cx="952381" cy="4761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8824" y="8024107"/>
              <a:ext cx="1904762" cy="9523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51907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576541" y="7909800"/>
            <a:ext cx="952381" cy="47619"/>
            <a:chOff x="12576541" y="8044809"/>
            <a:chExt cx="952381" cy="4761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3459" y="8024107"/>
              <a:ext cx="1904762" cy="95238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76541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101179" y="7909800"/>
            <a:ext cx="952381" cy="47619"/>
            <a:chOff x="15101179" y="8044809"/>
            <a:chExt cx="952381" cy="4761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28096" y="8024107"/>
              <a:ext cx="1904762" cy="95238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1179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292186" y="6333577"/>
            <a:ext cx="570367" cy="570367"/>
            <a:chOff x="15292186" y="6468586"/>
            <a:chExt cx="570367" cy="57036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2186" y="6468586"/>
              <a:ext cx="570367" cy="57036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036073" y="6057900"/>
            <a:ext cx="1121720" cy="1121720"/>
            <a:chOff x="2036073" y="6192909"/>
            <a:chExt cx="1121720" cy="112172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036073" y="6192909"/>
              <a:ext cx="1121720" cy="1121720"/>
              <a:chOff x="2036073" y="6192909"/>
              <a:chExt cx="1121720" cy="112172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36073" y="6192909"/>
                <a:ext cx="1121720" cy="112172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275285" y="6419134"/>
              <a:ext cx="643296" cy="643296"/>
              <a:chOff x="2275285" y="6419134"/>
              <a:chExt cx="643296" cy="643296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75285" y="6419134"/>
                <a:ext cx="643296" cy="643296"/>
              </a:xfrm>
              <a:prstGeom prst="rect">
                <a:avLst/>
              </a:prstGeom>
            </p:spPr>
          </p:pic>
        </p:grpSp>
      </p:grpSp>
      <p:sp>
        <p:nvSpPr>
          <p:cNvPr id="5" name="Object 19">
            <a:extLst>
              <a:ext uri="{FF2B5EF4-FFF2-40B4-BE49-F238E27FC236}">
                <a16:creationId xmlns:a16="http://schemas.microsoft.com/office/drawing/2014/main" id="{1CB8EA3D-EAA6-029F-18A7-C6C2F0BF6647}"/>
              </a:ext>
            </a:extLst>
          </p:cNvPr>
          <p:cNvSpPr txBox="1"/>
          <p:nvPr/>
        </p:nvSpPr>
        <p:spPr>
          <a:xfrm>
            <a:off x="971420" y="973472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rgbClr val="1C3359"/>
                </a:solidFill>
                <a:latin typeface="Hakgyoansim Jiugae R" pitchFamily="34" charset="0"/>
              </a:rPr>
              <a:t>일정</a:t>
            </a:r>
            <a:endParaRPr lang="en-US" b="1" dirty="0">
              <a:solidFill>
                <a:srgbClr val="1C335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4D146-EFA7-C616-5D74-7CBC40CF4994}"/>
              </a:ext>
            </a:extLst>
          </p:cNvPr>
          <p:cNvSpPr txBox="1"/>
          <p:nvPr/>
        </p:nvSpPr>
        <p:spPr>
          <a:xfrm>
            <a:off x="2005098" y="7335696"/>
            <a:ext cx="1347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2024.09</a:t>
            </a:r>
            <a:endParaRPr lang="ko-KR" alt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BE023-23E2-E327-5838-A9FB560B3095}"/>
              </a:ext>
            </a:extLst>
          </p:cNvPr>
          <p:cNvSpPr txBox="1"/>
          <p:nvPr/>
        </p:nvSpPr>
        <p:spPr>
          <a:xfrm>
            <a:off x="4699727" y="7328608"/>
            <a:ext cx="1405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2024.10</a:t>
            </a:r>
            <a:endParaRPr lang="ko-KR" altLang="en-US" sz="2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1AD18-4F0E-86AA-4C80-EBDFC86A7260}"/>
              </a:ext>
            </a:extLst>
          </p:cNvPr>
          <p:cNvSpPr txBox="1"/>
          <p:nvPr/>
        </p:nvSpPr>
        <p:spPr>
          <a:xfrm>
            <a:off x="7202068" y="7328608"/>
            <a:ext cx="13708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2024.11</a:t>
            </a:r>
            <a:endParaRPr lang="ko-KR" altLang="en-US" sz="2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FBA55-05B1-6647-4A55-A2A5E199108F}"/>
              </a:ext>
            </a:extLst>
          </p:cNvPr>
          <p:cNvSpPr txBox="1"/>
          <p:nvPr/>
        </p:nvSpPr>
        <p:spPr>
          <a:xfrm>
            <a:off x="9753479" y="7335696"/>
            <a:ext cx="13657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2024.12</a:t>
            </a:r>
            <a:endParaRPr lang="ko-KR" altLang="en-US" sz="2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C1C34-1838-187A-9CED-850637AE1474}"/>
              </a:ext>
            </a:extLst>
          </p:cNvPr>
          <p:cNvSpPr txBox="1"/>
          <p:nvPr/>
        </p:nvSpPr>
        <p:spPr>
          <a:xfrm>
            <a:off x="12369849" y="7322855"/>
            <a:ext cx="13657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2025.01</a:t>
            </a:r>
            <a:endParaRPr lang="ko-KR" altLang="en-US" sz="2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62ECC-91CB-8E12-15BC-1FE2C2E7A9A4}"/>
              </a:ext>
            </a:extLst>
          </p:cNvPr>
          <p:cNvSpPr txBox="1"/>
          <p:nvPr/>
        </p:nvSpPr>
        <p:spPr>
          <a:xfrm>
            <a:off x="14973562" y="7322855"/>
            <a:ext cx="13657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2025.02</a:t>
            </a:r>
            <a:endParaRPr lang="ko-KR" altLang="en-US" sz="2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49F84-3223-0E49-7D54-D82B12CB0E34}"/>
              </a:ext>
            </a:extLst>
          </p:cNvPr>
          <p:cNvSpPr txBox="1"/>
          <p:nvPr/>
        </p:nvSpPr>
        <p:spPr>
          <a:xfrm>
            <a:off x="1981200" y="8308218"/>
            <a:ext cx="1320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자료조사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87DDF2-2157-8C64-A255-4EF3A729F6FF}"/>
              </a:ext>
            </a:extLst>
          </p:cNvPr>
          <p:cNvSpPr txBox="1"/>
          <p:nvPr/>
        </p:nvSpPr>
        <p:spPr>
          <a:xfrm>
            <a:off x="4325451" y="8294013"/>
            <a:ext cx="202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데이터 </a:t>
            </a:r>
            <a:r>
              <a:rPr lang="ko-KR" altLang="en-US" sz="2200" dirty="0" err="1"/>
              <a:t>전처리</a:t>
            </a: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2C092-C6B0-FCC0-967A-DF788E0FC812}"/>
              </a:ext>
            </a:extLst>
          </p:cNvPr>
          <p:cNvSpPr txBox="1"/>
          <p:nvPr/>
        </p:nvSpPr>
        <p:spPr>
          <a:xfrm>
            <a:off x="6794810" y="8294012"/>
            <a:ext cx="202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알고리즘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7AE7A2-E1E3-BB9F-5B3C-B3745FB755DC}"/>
              </a:ext>
            </a:extLst>
          </p:cNvPr>
          <p:cNvSpPr txBox="1"/>
          <p:nvPr/>
        </p:nvSpPr>
        <p:spPr>
          <a:xfrm>
            <a:off x="9406821" y="8267700"/>
            <a:ext cx="202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Blind test </a:t>
            </a:r>
            <a:r>
              <a:rPr lang="ko-KR" altLang="en-US" sz="2200" dirty="0"/>
              <a:t>진행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D3210-0BF2-4FAB-658C-A200E4262F1C}"/>
              </a:ext>
            </a:extLst>
          </p:cNvPr>
          <p:cNvSpPr txBox="1"/>
          <p:nvPr/>
        </p:nvSpPr>
        <p:spPr>
          <a:xfrm>
            <a:off x="12039600" y="8115300"/>
            <a:ext cx="2023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GAN</a:t>
            </a:r>
            <a:r>
              <a:rPr lang="ko-KR" altLang="en-US" sz="2200" dirty="0"/>
              <a:t>을 활용한 알고리즘 보강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D6EC46-3C33-0CC0-2378-DF88C49D9AB3}"/>
              </a:ext>
            </a:extLst>
          </p:cNvPr>
          <p:cNvSpPr txBox="1"/>
          <p:nvPr/>
        </p:nvSpPr>
        <p:spPr>
          <a:xfrm>
            <a:off x="14554200" y="8115300"/>
            <a:ext cx="2023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Blind test </a:t>
            </a:r>
            <a:r>
              <a:rPr lang="ko-KR" altLang="en-US" sz="2200" dirty="0"/>
              <a:t>진행 및 성능 비교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5A1E2-074A-6F7B-C9A3-269E23C19E88}"/>
              </a:ext>
            </a:extLst>
          </p:cNvPr>
          <p:cNvSpPr/>
          <p:nvPr/>
        </p:nvSpPr>
        <p:spPr>
          <a:xfrm>
            <a:off x="0" y="22180"/>
            <a:ext cx="18285714" cy="10285714"/>
          </a:xfrm>
          <a:prstGeom prst="rect">
            <a:avLst/>
          </a:prstGeom>
          <a:solidFill>
            <a:srgbClr val="1C33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295" y="2218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0" name="Object 19">
            <a:extLst>
              <a:ext uri="{FF2B5EF4-FFF2-40B4-BE49-F238E27FC236}">
                <a16:creationId xmlns:a16="http://schemas.microsoft.com/office/drawing/2014/main" id="{BC6269BF-3C49-5B7F-D7A6-03E0C6FB7700}"/>
              </a:ext>
            </a:extLst>
          </p:cNvPr>
          <p:cNvSpPr txBox="1"/>
          <p:nvPr/>
        </p:nvSpPr>
        <p:spPr>
          <a:xfrm>
            <a:off x="971420" y="973472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akgyoansim Jiugae R" pitchFamily="34" charset="0"/>
              </a:rPr>
              <a:t>프로젝트 개요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338" y="230072"/>
            <a:ext cx="2240801" cy="21886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69" y="951897"/>
            <a:ext cx="8296612" cy="9164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28845" y="4918230"/>
            <a:ext cx="1633615" cy="448101"/>
            <a:chOff x="8328845" y="4918230"/>
            <a:chExt cx="1633615" cy="4481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8845" y="4918230"/>
              <a:ext cx="1633615" cy="448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5903" y="3438095"/>
            <a:ext cx="3405567" cy="3408371"/>
            <a:chOff x="9885903" y="3438095"/>
            <a:chExt cx="3405567" cy="34083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5903" y="3438095"/>
              <a:ext cx="3405567" cy="34083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7783" y="5407934"/>
            <a:ext cx="1440727" cy="7909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80963" y="3859333"/>
            <a:ext cx="1318703" cy="10825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90288" y="3438095"/>
            <a:ext cx="3409524" cy="3409524"/>
            <a:chOff x="4990288" y="3438095"/>
            <a:chExt cx="3409524" cy="340952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990288" y="3438095"/>
              <a:ext cx="3405567" cy="3408371"/>
              <a:chOff x="4990288" y="3438095"/>
              <a:chExt cx="3405567" cy="340837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990288" y="3438095"/>
                <a:ext cx="3405567" cy="340837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37607" y="5409844"/>
              <a:ext cx="1824317" cy="75910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67148" y="3840551"/>
              <a:ext cx="1297340" cy="1092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51CFA-B4C1-E845-E07B-400647A59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DB479DC-CFDC-ACB3-4B7A-3F76FE4AE4BE}"/>
              </a:ext>
            </a:extLst>
          </p:cNvPr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EC4101F-3FBF-4742-3FE1-1BFF35E97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63D95A4-BA72-4A31-1C2F-3913FDBA264B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6211819-5C7D-F005-5CF1-800BEA343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9D78F9A9-A0A4-B321-921A-3E7BBD7B8251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F743285-33A0-0DBD-ECFB-5F4396CC2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7FA3774E-DAB8-1AFA-94CF-05476AB362FE}"/>
              </a:ext>
            </a:extLst>
          </p:cNvPr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0551AC82-3DC7-B793-AF2C-C736FAAEC266}"/>
              </a:ext>
            </a:extLst>
          </p:cNvPr>
          <p:cNvGrpSpPr/>
          <p:nvPr/>
        </p:nvGrpSpPr>
        <p:grpSpPr>
          <a:xfrm>
            <a:off x="11945014" y="6280721"/>
            <a:ext cx="513056" cy="666667"/>
            <a:chOff x="12076941" y="6590246"/>
            <a:chExt cx="513056" cy="66666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4AF1B41E-D597-53E2-09AC-8D28436DB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CDF13D97-D46D-BC36-038C-80B982B88651}"/>
              </a:ext>
            </a:extLst>
          </p:cNvPr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일정</a:t>
            </a:r>
            <a:endParaRPr lang="en-US" dirty="0"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4C0D304D-5E62-13C0-8B4E-B2CA2A7422B6}"/>
              </a:ext>
            </a:extLst>
          </p:cNvPr>
          <p:cNvSpPr txBox="1"/>
          <p:nvPr/>
        </p:nvSpPr>
        <p:spPr>
          <a:xfrm>
            <a:off x="1139965" y="4173498"/>
            <a:ext cx="7775435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Anomaly detection</a:t>
            </a:r>
            <a:r>
              <a:rPr lang="ko-KR" altLang="en-US" sz="2400" b="1" dirty="0"/>
              <a:t>에 관한 논문 읽기</a:t>
            </a: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PCA, </a:t>
            </a:r>
            <a:r>
              <a:rPr lang="ko-KR" altLang="en-US" sz="2400" b="1" dirty="0"/>
              <a:t>오토 인코더 관련자료 찾기 및 공부</a:t>
            </a: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Generative model</a:t>
            </a:r>
            <a:r>
              <a:rPr lang="ko-KR" altLang="en-US" sz="2400" b="1" dirty="0"/>
              <a:t>을 이용한 데이터증강</a:t>
            </a:r>
            <a:r>
              <a:rPr lang="en-US" altLang="ko-KR" sz="2400" b="1" dirty="0"/>
              <a:t>(GAN)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ESS </a:t>
            </a:r>
            <a:r>
              <a:rPr lang="ko-KR" altLang="en-US" sz="2400" b="1" dirty="0"/>
              <a:t>이상 예측 연구자료 </a:t>
            </a:r>
            <a:r>
              <a:rPr lang="en-US" altLang="ko-KR" sz="2400" b="1" dirty="0"/>
              <a:t>PPT </a:t>
            </a:r>
            <a:r>
              <a:rPr lang="ko-KR" altLang="en-US" sz="2400" b="1" dirty="0"/>
              <a:t>분석</a:t>
            </a:r>
            <a:endParaRPr lang="en-US" altLang="ko-KR" sz="2400" b="1" dirty="0"/>
          </a:p>
          <a:p>
            <a:pPr algn="just"/>
            <a:r>
              <a:rPr lang="ko-KR" altLang="en-US" sz="2400" b="1" dirty="0"/>
              <a:t>  </a:t>
            </a:r>
            <a:endParaRPr 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DB3AA3-0A28-41E0-C58F-8155A8888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794" y="3252650"/>
            <a:ext cx="3249747" cy="2224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4B6610-788C-982C-ABA5-F5205BE299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9864" y="3254364"/>
            <a:ext cx="3244620" cy="2221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86FA9F-A679-C938-DD0B-1157F454E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1795" y="5471511"/>
            <a:ext cx="6662689" cy="29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3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6C80-7770-F445-6D5D-96BA7DF0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D4D818F-1FB1-4802-3745-5E1C1A4F13E3}"/>
              </a:ext>
            </a:extLst>
          </p:cNvPr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CC36A29-B215-DA67-A00C-872D3F879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A1C58E87-A28F-924E-60F0-A9E4094004E2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4898094A-00F0-11CD-761F-39CA0A9C1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5320382D-F984-3897-4794-198442095DE2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B123B06C-6385-BB78-198B-776DEF5A0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47CAF0A3-6C53-E4AD-6E15-FA48B40FC528}"/>
              </a:ext>
            </a:extLst>
          </p:cNvPr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8B86DE6-645D-B1E4-9725-12D0D1CAD18A}"/>
              </a:ext>
            </a:extLst>
          </p:cNvPr>
          <p:cNvGrpSpPr/>
          <p:nvPr/>
        </p:nvGrpSpPr>
        <p:grpSpPr>
          <a:xfrm>
            <a:off x="11945014" y="6280721"/>
            <a:ext cx="513056" cy="666667"/>
            <a:chOff x="12076941" y="6590246"/>
            <a:chExt cx="513056" cy="66666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E189DA92-E7BD-D9AA-6D74-D401926F9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C1B4FC66-EDCA-DA1B-A0F4-A7CF74FC5D1A}"/>
              </a:ext>
            </a:extLst>
          </p:cNvPr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현황</a:t>
            </a:r>
            <a:endParaRPr lang="en-US" dirty="0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C240E86E-6121-3AFE-2295-F974E750AD2A}"/>
              </a:ext>
            </a:extLst>
          </p:cNvPr>
          <p:cNvSpPr txBox="1"/>
          <p:nvPr/>
        </p:nvSpPr>
        <p:spPr>
          <a:xfrm>
            <a:off x="1143000" y="4522232"/>
            <a:ext cx="777543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A: 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11</a:t>
            </a:r>
            <a:r>
              <a:rPr lang="ko-KR" altLang="en-US" sz="2400" b="1" dirty="0"/>
              <a:t>개 폴더</a:t>
            </a:r>
            <a:r>
              <a:rPr lang="en-US" altLang="ko-KR" sz="2400" b="1" dirty="0"/>
              <a:t>, 791</a:t>
            </a:r>
            <a:r>
              <a:rPr lang="ko-KR" altLang="en-US" sz="2400" b="1" dirty="0"/>
              <a:t>개 </a:t>
            </a:r>
            <a:r>
              <a:rPr lang="en-US" altLang="ko-KR" sz="2400" b="1" dirty="0"/>
              <a:t>CSV</a:t>
            </a:r>
            <a:r>
              <a:rPr lang="ko-KR" altLang="en-US" sz="2400" b="1" dirty="0"/>
              <a:t>파일</a:t>
            </a: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B: 27</a:t>
            </a:r>
            <a:r>
              <a:rPr lang="ko-KR" altLang="en-US" sz="2400" b="1" dirty="0"/>
              <a:t>개 폴더</a:t>
            </a:r>
            <a:r>
              <a:rPr lang="en-US" altLang="ko-KR" sz="2400" b="1" dirty="0"/>
              <a:t>, 1768</a:t>
            </a:r>
            <a:r>
              <a:rPr lang="ko-KR" altLang="en-US" sz="2400" b="1" dirty="0"/>
              <a:t>개 </a:t>
            </a:r>
            <a:r>
              <a:rPr lang="en-US" altLang="ko-KR" sz="2400" b="1" dirty="0"/>
              <a:t>CSV</a:t>
            </a:r>
            <a:r>
              <a:rPr lang="ko-KR" altLang="en-US" sz="2400" b="1" dirty="0"/>
              <a:t>파일</a:t>
            </a: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 err="1"/>
              <a:t>blind_test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 </a:t>
            </a:r>
            <a:r>
              <a:rPr lang="en-US" altLang="ko-KR" sz="2400" b="1" dirty="0"/>
              <a:t>23</a:t>
            </a:r>
            <a:r>
              <a:rPr lang="ko-KR" altLang="en-US" sz="2400" b="1" dirty="0"/>
              <a:t>개 </a:t>
            </a:r>
            <a:r>
              <a:rPr lang="en-US" altLang="ko-KR" sz="2400" b="1" dirty="0"/>
              <a:t>CSV</a:t>
            </a:r>
            <a:r>
              <a:rPr lang="ko-KR" altLang="en-US" sz="2400" b="1" dirty="0"/>
              <a:t>파일</a:t>
            </a:r>
            <a:endParaRPr 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F1133CE-8893-8A49-B819-8F40AEBF0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595" y="2750514"/>
            <a:ext cx="8172837" cy="1343286"/>
          </a:xfrm>
          <a:prstGeom prst="rect">
            <a:avLst/>
          </a:prstGeom>
        </p:spPr>
      </p:pic>
      <p:sp>
        <p:nvSpPr>
          <p:cNvPr id="18" name="Object 12">
            <a:extLst>
              <a:ext uri="{FF2B5EF4-FFF2-40B4-BE49-F238E27FC236}">
                <a16:creationId xmlns:a16="http://schemas.microsoft.com/office/drawing/2014/main" id="{03C06B0D-0FB9-015C-184A-5882BF7786AC}"/>
              </a:ext>
            </a:extLst>
          </p:cNvPr>
          <p:cNvSpPr txBox="1"/>
          <p:nvPr/>
        </p:nvSpPr>
        <p:spPr>
          <a:xfrm>
            <a:off x="10785849" y="7393864"/>
            <a:ext cx="28313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400" b="1" dirty="0"/>
              <a:t>&lt;CSV </a:t>
            </a:r>
            <a:r>
              <a:rPr lang="ko-KR" altLang="en-US" sz="2400" b="1" dirty="0"/>
              <a:t>파일 예시</a:t>
            </a:r>
            <a:r>
              <a:rPr lang="en-US" altLang="ko-KR" sz="2400" b="1" dirty="0"/>
              <a:t>&gt;</a:t>
            </a:r>
            <a:r>
              <a:rPr lang="ko-KR" altLang="en-US" sz="2400" b="1" dirty="0"/>
              <a:t>  </a:t>
            </a:r>
            <a:endParaRPr lang="en-US" sz="2400" b="1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4FDE1440-1782-4146-4095-54A521344068}"/>
              </a:ext>
            </a:extLst>
          </p:cNvPr>
          <p:cNvSpPr txBox="1"/>
          <p:nvPr/>
        </p:nvSpPr>
        <p:spPr>
          <a:xfrm>
            <a:off x="11125200" y="4173447"/>
            <a:ext cx="28313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400" b="1" dirty="0"/>
              <a:t>&lt;</a:t>
            </a:r>
            <a:r>
              <a:rPr lang="ko-KR" altLang="en-US" sz="2400" b="1" dirty="0"/>
              <a:t>데이터셋</a:t>
            </a:r>
            <a:r>
              <a:rPr lang="en-US" altLang="ko-KR" sz="2400" b="1" dirty="0"/>
              <a:t>&gt;</a:t>
            </a:r>
            <a:r>
              <a:rPr lang="ko-KR" altLang="en-US" sz="2400" b="1" dirty="0"/>
              <a:t>  </a:t>
            </a:r>
            <a:endParaRPr lang="en-US" sz="2400" b="1" dirty="0"/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A923CF15-3D32-8D2A-C740-8A18678AF4E7}"/>
              </a:ext>
            </a:extLst>
          </p:cNvPr>
          <p:cNvSpPr txBox="1"/>
          <p:nvPr/>
        </p:nvSpPr>
        <p:spPr>
          <a:xfrm>
            <a:off x="11102009" y="7855529"/>
            <a:ext cx="777543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FF0000"/>
                </a:solidFill>
              </a:rPr>
              <a:t>공개 불가능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6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C1BE4DA824B0E428478A4DAC9FF65C7" ma:contentTypeVersion="0" ma:contentTypeDescription="새 문서를 만듭니다." ma:contentTypeScope="" ma:versionID="3539be1243bb3c474bbac411f053c0b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adeba4243c98092b8f24b00ff7a7e1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A57B4C-8529-4BC8-8C7F-F203E5791D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DAD79-E218-49A0-B74D-1E262DABB1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C338A3-C668-41A3-BFEE-51B96BD6AE77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435</Words>
  <Application>Microsoft Macintosh PowerPoint</Application>
  <PresentationFormat>사용자 지정</PresentationFormat>
  <Paragraphs>132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Dotum</vt:lpstr>
      <vt:lpstr>Hakgyoansim Jiugae R</vt:lpstr>
      <vt:lpstr>맑은 고딕</vt:lpstr>
      <vt:lpstr>Pretendard</vt:lpstr>
      <vt:lpstr>Pretendard SemiBold</vt:lpstr>
      <vt:lpstr>Arial</vt:lpstr>
      <vt:lpstr>Calibri</vt:lpstr>
      <vt:lpstr>Helvetica</vt:lpstr>
      <vt:lpstr>Noto Sans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김내경</cp:lastModifiedBy>
  <cp:revision>33</cp:revision>
  <dcterms:created xsi:type="dcterms:W3CDTF">2024-05-18T00:10:11Z</dcterms:created>
  <dcterms:modified xsi:type="dcterms:W3CDTF">2024-11-25T08:20:30Z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0x0101009C1BE4DA824B0E428478A4DAC9FF65C7</vt:lpwstr>
  </property>
</Properties>
</file>